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4"/>
    <p:sldMasterId id="2147483685" r:id="rId5"/>
    <p:sldMasterId id="2147483691" r:id="rId6"/>
    <p:sldMasterId id="2147483694" r:id="rId7"/>
    <p:sldMasterId id="2147483697" r:id="rId8"/>
    <p:sldMasterId id="2147483687" r:id="rId9"/>
    <p:sldMasterId id="2147483709" r:id="rId10"/>
  </p:sldMasterIdLst>
  <p:notesMasterIdLst>
    <p:notesMasterId r:id="rId27"/>
  </p:notesMasterIdLst>
  <p:handoutMasterIdLst>
    <p:handoutMasterId r:id="rId28"/>
  </p:handoutMasterIdLst>
  <p:sldIdLst>
    <p:sldId id="267" r:id="rId11"/>
    <p:sldId id="269" r:id="rId12"/>
    <p:sldId id="275" r:id="rId13"/>
    <p:sldId id="270" r:id="rId14"/>
    <p:sldId id="276" r:id="rId15"/>
    <p:sldId id="268" r:id="rId16"/>
    <p:sldId id="271" r:id="rId17"/>
    <p:sldId id="277" r:id="rId18"/>
    <p:sldId id="281" r:id="rId19"/>
    <p:sldId id="283" r:id="rId20"/>
    <p:sldId id="279" r:id="rId21"/>
    <p:sldId id="285" r:id="rId22"/>
    <p:sldId id="286" r:id="rId23"/>
    <p:sldId id="288" r:id="rId24"/>
    <p:sldId id="287" r:id="rId25"/>
    <p:sldId id="274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542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orient="horz" pos="341">
          <p15:clr>
            <a:srgbClr val="A4A3A4"/>
          </p15:clr>
        </p15:guide>
        <p15:guide id="7" orient="horz" pos="3979">
          <p15:clr>
            <a:srgbClr val="A4A3A4"/>
          </p15:clr>
        </p15:guide>
        <p15:guide id="8" orient="horz" pos="1248">
          <p15:clr>
            <a:srgbClr val="A4A3A4"/>
          </p15:clr>
        </p15:guide>
        <p15:guide id="9" orient="horz" pos="1839">
          <p15:clr>
            <a:srgbClr val="A4A3A4"/>
          </p15:clr>
        </p15:guide>
        <p15:guide id="10" orient="horz" pos="2745">
          <p15:clr>
            <a:srgbClr val="A4A3A4"/>
          </p15:clr>
        </p15:guide>
        <p15:guide id="11" orient="horz" pos="3542">
          <p15:clr>
            <a:srgbClr val="A4A3A4"/>
          </p15:clr>
        </p15:guide>
        <p15:guide id="12" orient="horz" pos="945">
          <p15:clr>
            <a:srgbClr val="A4A3A4"/>
          </p15:clr>
        </p15:guide>
        <p15:guide id="13" orient="horz" pos="870">
          <p15:clr>
            <a:srgbClr val="A4A3A4"/>
          </p15:clr>
        </p15:guide>
        <p15:guide id="14" orient="horz" pos="286">
          <p15:clr>
            <a:srgbClr val="A4A3A4"/>
          </p15:clr>
        </p15:guide>
        <p15:guide id="15" orient="horz" pos="558">
          <p15:clr>
            <a:srgbClr val="A4A3A4"/>
          </p15:clr>
        </p15:guide>
        <p15:guide id="16" pos="2959">
          <p15:clr>
            <a:srgbClr val="A4A3A4"/>
          </p15:clr>
        </p15:guide>
        <p15:guide id="17" pos="5421">
          <p15:clr>
            <a:srgbClr val="A4A3A4"/>
          </p15:clr>
        </p15:guide>
        <p15:guide id="18" pos="703">
          <p15:clr>
            <a:srgbClr val="A4A3A4"/>
          </p15:clr>
        </p15:guide>
        <p15:guide id="19" pos="864">
          <p15:clr>
            <a:srgbClr val="A4A3A4"/>
          </p15:clr>
        </p15:guide>
        <p15:guide id="20" pos="1227">
          <p15:clr>
            <a:srgbClr val="A4A3A4"/>
          </p15:clr>
        </p15:guide>
        <p15:guide id="21" pos="1388">
          <p15:clr>
            <a:srgbClr val="A4A3A4"/>
          </p15:clr>
        </p15:guide>
        <p15:guide id="22" pos="1750">
          <p15:clr>
            <a:srgbClr val="A4A3A4"/>
          </p15:clr>
        </p15:guide>
        <p15:guide id="23" pos="1911">
          <p15:clr>
            <a:srgbClr val="A4A3A4"/>
          </p15:clr>
        </p15:guide>
        <p15:guide id="24" pos="2275">
          <p15:clr>
            <a:srgbClr val="A4A3A4"/>
          </p15:clr>
        </p15:guide>
        <p15:guide id="25" pos="2435">
          <p15:clr>
            <a:srgbClr val="A4A3A4"/>
          </p15:clr>
        </p15:guide>
        <p15:guide id="26" pos="2799">
          <p15:clr>
            <a:srgbClr val="A4A3A4"/>
          </p15:clr>
        </p15:guide>
        <p15:guide id="27" pos="3322">
          <p15:clr>
            <a:srgbClr val="A4A3A4"/>
          </p15:clr>
        </p15:guide>
        <p15:guide id="28" pos="3483">
          <p15:clr>
            <a:srgbClr val="A4A3A4"/>
          </p15:clr>
        </p15:guide>
        <p15:guide id="29" pos="3847">
          <p15:clr>
            <a:srgbClr val="A4A3A4"/>
          </p15:clr>
        </p15:guide>
        <p15:guide id="30" pos="4008">
          <p15:clr>
            <a:srgbClr val="A4A3A4"/>
          </p15:clr>
        </p15:guide>
        <p15:guide id="31" pos="4371">
          <p15:clr>
            <a:srgbClr val="A4A3A4"/>
          </p15:clr>
        </p15:guide>
        <p15:guide id="32" pos="4530">
          <p15:clr>
            <a:srgbClr val="A4A3A4"/>
          </p15:clr>
        </p15:guide>
        <p15:guide id="33" pos="4895">
          <p15:clr>
            <a:srgbClr val="A4A3A4"/>
          </p15:clr>
        </p15:guide>
        <p15:guide id="34" pos="50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59"/>
    <p:restoredTop sz="94680"/>
  </p:normalViewPr>
  <p:slideViewPr>
    <p:cSldViewPr snapToGrid="0">
      <p:cViewPr varScale="1">
        <p:scale>
          <a:sx n="115" d="100"/>
          <a:sy n="115" d="100"/>
        </p:scale>
        <p:origin x="1830" y="108"/>
      </p:cViewPr>
      <p:guideLst>
        <p:guide orient="horz" pos="2160"/>
        <p:guide pos="2880"/>
        <p:guide pos="5420"/>
        <p:guide pos="340"/>
        <p:guide orient="horz" pos="3974"/>
        <p:guide orient="horz" pos="341"/>
        <p:guide orient="horz" pos="3979"/>
        <p:guide orient="horz" pos="1248"/>
        <p:guide orient="horz" pos="1839"/>
        <p:guide orient="horz" pos="2745"/>
        <p:guide orient="horz" pos="3542"/>
        <p:guide orient="horz" pos="945"/>
        <p:guide orient="horz" pos="870"/>
        <p:guide orient="horz" pos="286"/>
        <p:guide orient="horz" pos="558"/>
        <p:guide pos="2959"/>
        <p:guide pos="5421"/>
        <p:guide pos="703"/>
        <p:guide pos="864"/>
        <p:guide pos="1227"/>
        <p:guide pos="1388"/>
        <p:guide pos="1750"/>
        <p:guide pos="1911"/>
        <p:guide pos="2275"/>
        <p:guide pos="2435"/>
        <p:guide pos="2799"/>
        <p:guide pos="3322"/>
        <p:guide pos="3483"/>
        <p:guide pos="3847"/>
        <p:guide pos="4008"/>
        <p:guide pos="4371"/>
        <p:guide pos="4530"/>
        <p:guide pos="4895"/>
        <p:guide pos="5056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2"/>
      </p:cViewPr>
      <p:guideLst/>
    </p:cSldViewPr>
  </p:notesViewPr>
  <p:gridSpacing cx="1080136" cy="1080136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handoutMaster" Target="handoutMasters/handout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D725D-F742-4A6F-ACD8-C7BF259E5F9B}" type="datetimeFigureOut">
              <a:rPr lang="ru-RU" smtClean="0"/>
              <a:pPr/>
              <a:t>23.01.2022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E9394-ECE8-40A0-AB5C-4D506C3D27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797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34887-B0A5-46AC-92FC-B244B671277D}" type="datetimeFigureOut">
              <a:rPr lang="ru-RU" smtClean="0"/>
              <a:pPr/>
              <a:t>23.01.2022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73CE2-FAB5-4301-87B4-3C99F17B1C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471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73CE2-FAB5-4301-87B4-3C99F17B1C4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515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39749" y="5268831"/>
            <a:ext cx="4989513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Наименование мероприятия/название площадки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39749" y="2919413"/>
            <a:ext cx="6399213" cy="1438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0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Тема презентации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5845148"/>
            <a:ext cx="4989513" cy="2521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ФИО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49" y="6105197"/>
            <a:ext cx="4989513" cy="2114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Должность</a:t>
            </a:r>
            <a:endParaRPr lang="en-US" dirty="0"/>
          </a:p>
        </p:txBody>
      </p:sp>
      <p:sp>
        <p:nvSpPr>
          <p:cNvPr id="5" name="Заголовок 1"/>
          <p:cNvSpPr txBox="1">
            <a:spLocks/>
          </p:cNvSpPr>
          <p:nvPr userDrawn="1"/>
        </p:nvSpPr>
        <p:spPr>
          <a:xfrm>
            <a:off x="260568" y="5157192"/>
            <a:ext cx="7430039" cy="507962"/>
          </a:xfrm>
          <a:prstGeom prst="rect">
            <a:avLst/>
          </a:prstGeom>
        </p:spPr>
        <p:txBody>
          <a:bodyPr vert="horz" lIns="265040" tIns="132522" rIns="265040" bIns="132522" rtlCol="0" anchor="ctr">
            <a:noAutofit/>
          </a:bodyPr>
          <a:lstStyle/>
          <a:p>
            <a:pPr lvl="0">
              <a:spcBef>
                <a:spcPct val="0"/>
              </a:spcBef>
            </a:pPr>
            <a:endParaRPr lang="ru-RU" sz="1600" dirty="0">
              <a:solidFill>
                <a:srgbClr val="333333"/>
              </a:solidFill>
              <a:latin typeface="Arial" pitchFamily="34" charset="0"/>
              <a:ea typeface="Rosatom Light" pitchFamily="34" charset="-5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9288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ере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49" y="2919412"/>
            <a:ext cx="5567363" cy="143827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en-US" sz="4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1823546"/>
            <a:ext cx="5567363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4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Нумерация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76112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539750" y="1981199"/>
            <a:ext cx="3903663" cy="2376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200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/>
          <p:cNvSpPr>
            <a:spLocks noGrp="1"/>
          </p:cNvSpPr>
          <p:nvPr>
            <p:ph type="pic" idx="10"/>
          </p:nvPr>
        </p:nvSpPr>
        <p:spPr>
          <a:xfrm>
            <a:off x="4697413" y="1981199"/>
            <a:ext cx="3908425" cy="2376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49" y="6170204"/>
            <a:ext cx="47339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7" name="Номер слайда 3"/>
          <p:cNvSpPr txBox="1">
            <a:spLocks/>
          </p:cNvSpPr>
          <p:nvPr userDrawn="1"/>
        </p:nvSpPr>
        <p:spPr>
          <a:xfrm>
            <a:off x="8026400" y="6170204"/>
            <a:ext cx="579438" cy="14645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7563AF-3E27-4699-B4F1-10C22348B958}" type="slidenum">
              <a:rPr lang="ru-RU" sz="7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39750" y="541338"/>
            <a:ext cx="5567363" cy="4592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33895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539749" y="1981199"/>
            <a:ext cx="3903663" cy="151086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lang="en-US" sz="1200" kern="12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697413" y="1981199"/>
            <a:ext cx="3906837" cy="151086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39750" y="541338"/>
            <a:ext cx="5567363" cy="4592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49" y="6170204"/>
            <a:ext cx="47339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Номер слайда 3"/>
          <p:cNvSpPr txBox="1">
            <a:spLocks/>
          </p:cNvSpPr>
          <p:nvPr userDrawn="1"/>
        </p:nvSpPr>
        <p:spPr>
          <a:xfrm>
            <a:off x="8026400" y="6170204"/>
            <a:ext cx="579438" cy="14645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7563AF-3E27-4699-B4F1-10C22348B958}" type="slidenum">
              <a:rPr lang="ru-RU" sz="7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539749" y="3602256"/>
            <a:ext cx="3903663" cy="151086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lang="en-US" sz="1200" kern="12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697413" y="3602256"/>
            <a:ext cx="3906837" cy="151086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618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ере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49" y="2919412"/>
            <a:ext cx="5567363" cy="143827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en-US" sz="4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1823546"/>
            <a:ext cx="5567363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4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Нумерация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97173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4690241"/>
            <a:ext cx="3903664" cy="9326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691614" y="4690241"/>
            <a:ext cx="3914224" cy="9326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9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39750" y="1981201"/>
            <a:ext cx="3903663" cy="23764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692641" y="1981201"/>
            <a:ext cx="3913198" cy="23764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39750" y="541338"/>
            <a:ext cx="5567363" cy="4592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49" y="6170204"/>
            <a:ext cx="47339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8026400" y="6170204"/>
            <a:ext cx="579438" cy="14645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7563AF-3E27-4699-B4F1-10C22348B958}" type="slidenum">
              <a:rPr lang="ru-RU" sz="7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14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8" hasCustomPrompt="1"/>
          </p:nvPr>
        </p:nvSpPr>
        <p:spPr>
          <a:xfrm>
            <a:off x="539749" y="1981200"/>
            <a:ext cx="3903663" cy="3639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39750" y="541338"/>
            <a:ext cx="5567363" cy="4592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49" y="6170204"/>
            <a:ext cx="47339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8026400" y="6170204"/>
            <a:ext cx="579438" cy="14645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7563AF-3E27-4699-B4F1-10C22348B958}" type="slidenum">
              <a:rPr lang="ru-RU" sz="7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9" hasCustomPrompt="1"/>
          </p:nvPr>
        </p:nvSpPr>
        <p:spPr>
          <a:xfrm>
            <a:off x="4697413" y="1981200"/>
            <a:ext cx="3908425" cy="3639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111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1981200"/>
            <a:ext cx="4733926" cy="19995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en-US" sz="4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6088743"/>
            <a:ext cx="4733925" cy="2279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4820307"/>
            <a:ext cx="4733925" cy="126412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Основная информация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357688"/>
            <a:ext cx="4733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4585608"/>
            <a:ext cx="4733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2368248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71" y="361949"/>
            <a:ext cx="2242335" cy="86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7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17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11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57989" y="423989"/>
            <a:ext cx="1078305" cy="49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7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1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57989" y="423989"/>
            <a:ext cx="1078305" cy="49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830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57989" y="423989"/>
            <a:ext cx="1078305" cy="49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17192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1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>
          <a:xfrm>
            <a:off x="614564" y="3786249"/>
            <a:ext cx="4989513" cy="2498173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 smtClean="0"/>
              <a:t>Доклад 08-10.02.2022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 smtClean="0"/>
              <a:t>Научно-практическая </a:t>
            </a:r>
            <a:r>
              <a:rPr lang="ru-RU" dirty="0" smtClean="0"/>
              <a:t>конференция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«Физико-технические интеллектуальные системы»</a:t>
            </a:r>
            <a:br>
              <a:rPr lang="ru-RU" dirty="0" smtClean="0"/>
            </a:br>
            <a:r>
              <a:rPr lang="ru-RU" dirty="0" smtClean="0"/>
              <a:t>(ФТИС-2022)</a:t>
            </a:r>
            <a:endParaRPr lang="ru-RU" b="1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 dirty="0" smtClean="0"/>
              <a:t>Дерябина </a:t>
            </a:r>
            <a:r>
              <a:rPr lang="ru-RU" b="1" dirty="0"/>
              <a:t>Мария </a:t>
            </a:r>
            <a:r>
              <a:rPr lang="ru-RU" b="1" dirty="0" smtClean="0"/>
              <a:t>Дмитриевна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 smtClean="0"/>
              <a:t>Начальник лаборатории отдела СРК АО «СНИИП»</a:t>
            </a:r>
            <a:endParaRPr lang="ru-RU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ru-RU" b="1" dirty="0"/>
          </a:p>
          <a:p>
            <a:pPr>
              <a:spcBef>
                <a:spcPts val="0"/>
              </a:spcBef>
            </a:pPr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4564" y="1685662"/>
            <a:ext cx="6399213" cy="1777278"/>
          </a:xfrm>
        </p:spPr>
        <p:txBody>
          <a:bodyPr/>
          <a:lstStyle/>
          <a:p>
            <a:r>
              <a:rPr lang="ru-RU" sz="2400" dirty="0"/>
              <a:t>Особенности разработки технологических </a:t>
            </a:r>
            <a:r>
              <a:rPr lang="ru-RU" sz="2400" dirty="0" smtClean="0"/>
              <a:t>спектрометров </a:t>
            </a:r>
            <a:r>
              <a:rPr lang="ru-RU" sz="2400" dirty="0"/>
              <a:t>для измерения объёмной активности ИРГ и жидкостей с применением сцинтилляционных детекторов</a:t>
            </a:r>
          </a:p>
        </p:txBody>
      </p:sp>
    </p:spTree>
    <p:extLst>
      <p:ext uri="{BB962C8B-B14F-4D97-AF65-F5344CB8AC3E}">
        <p14:creationId xmlns:p14="http://schemas.microsoft.com/office/powerpoint/2010/main" val="110418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533"/>
            <a:ext cx="9144000" cy="64580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25" y="2069870"/>
            <a:ext cx="3384995" cy="47881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977" y="1175007"/>
            <a:ext cx="3634922" cy="51416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828" y="388235"/>
            <a:ext cx="4087595" cy="57819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22" y="4983196"/>
            <a:ext cx="1113714" cy="11137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36" y="5411183"/>
            <a:ext cx="1014640" cy="101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8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>
          <a:xfrm>
            <a:off x="539749" y="2172392"/>
            <a:ext cx="6974956" cy="178446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1600" dirty="0" smtClean="0"/>
              <a:t>Требуется длительная однократная разработка 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специализированных библиотек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 smtClean="0"/>
              <a:t>Минимизация ошибок за счёт построения 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математической модели электрических соединений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Автоматизация</a:t>
            </a:r>
            <a:r>
              <a:rPr lang="ru-RU" sz="1600" dirty="0" smtClean="0"/>
              <a:t> выпуска перечней элементов, минимизация ошибок при заказе комплектующих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 smtClean="0"/>
              <a:t>Специфический интерфейс требует </a:t>
            </a:r>
            <a:r>
              <a:rPr lang="ru-RU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длительного изучения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750" y="541337"/>
            <a:ext cx="5567363" cy="1329667"/>
          </a:xfrm>
        </p:spPr>
        <p:txBody>
          <a:bodyPr/>
          <a:lstStyle/>
          <a:p>
            <a:r>
              <a:rPr lang="ru-RU" sz="2800" dirty="0" smtClean="0"/>
              <a:t>Выводы после реализации пилотного проекта в САПР «Компас – электрик»</a:t>
            </a:r>
            <a:endParaRPr lang="ru-RU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758" y="4466256"/>
            <a:ext cx="1113714" cy="11137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472" y="4894243"/>
            <a:ext cx="1014640" cy="101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1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539749" y="1823545"/>
            <a:ext cx="6542695" cy="1426731"/>
          </a:xfrm>
        </p:spPr>
        <p:txBody>
          <a:bodyPr/>
          <a:lstStyle/>
          <a:p>
            <a:r>
              <a:rPr lang="ru-RU" sz="2800" dirty="0"/>
              <a:t>3</a:t>
            </a:r>
            <a:r>
              <a:rPr lang="ru-RU" sz="2800" dirty="0" smtClean="0"/>
              <a:t>. </a:t>
            </a:r>
            <a:r>
              <a:rPr lang="ru-RU" sz="2800" dirty="0"/>
              <a:t>Применение SCADA-системы «</a:t>
            </a:r>
            <a:r>
              <a:rPr lang="ru-RU" sz="2800" dirty="0" err="1"/>
              <a:t>Trace</a:t>
            </a:r>
            <a:r>
              <a:rPr lang="ru-RU" sz="2800" dirty="0"/>
              <a:t> </a:t>
            </a:r>
            <a:r>
              <a:rPr lang="ru-RU" sz="2800" dirty="0" err="1"/>
              <a:t>mode</a:t>
            </a:r>
            <a:r>
              <a:rPr lang="ru-RU" sz="2800" dirty="0"/>
              <a:t> 6» при создании системы управления </a:t>
            </a:r>
            <a:r>
              <a:rPr lang="ru-RU" sz="2800" dirty="0" err="1"/>
              <a:t>пробоотбором</a:t>
            </a:r>
            <a:r>
              <a:rPr lang="ru-RU" sz="2800" dirty="0"/>
              <a:t> СЕГ-01Р и СГГ-02Р.</a:t>
            </a:r>
          </a:p>
        </p:txBody>
      </p:sp>
    </p:spTree>
    <p:extLst>
      <p:ext uri="{BB962C8B-B14F-4D97-AF65-F5344CB8AC3E}">
        <p14:creationId xmlns:p14="http://schemas.microsoft.com/office/powerpoint/2010/main" val="89916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750" y="541338"/>
            <a:ext cx="6659072" cy="979892"/>
          </a:xfrm>
        </p:spPr>
        <p:txBody>
          <a:bodyPr/>
          <a:lstStyle/>
          <a:p>
            <a:r>
              <a:rPr lang="ru-RU" sz="2800" dirty="0" smtClean="0"/>
              <a:t>Структурная схема технологических спектрометров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0"/>
          <a:stretch/>
        </p:blipFill>
        <p:spPr>
          <a:xfrm>
            <a:off x="689956" y="1268243"/>
            <a:ext cx="7676769" cy="510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750" y="541338"/>
            <a:ext cx="6659072" cy="979892"/>
          </a:xfrm>
        </p:spPr>
        <p:txBody>
          <a:bodyPr/>
          <a:lstStyle/>
          <a:p>
            <a:r>
              <a:rPr lang="ru-RU" sz="2800" dirty="0" smtClean="0"/>
              <a:t>Пример реализации ПО системы управления </a:t>
            </a:r>
            <a:r>
              <a:rPr lang="ru-RU" sz="2800" dirty="0" err="1" smtClean="0"/>
              <a:t>пробоотбором</a:t>
            </a:r>
            <a:r>
              <a:rPr lang="ru-RU" sz="2800" dirty="0" smtClean="0"/>
              <a:t> СГГ-02Р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476" y="1521229"/>
            <a:ext cx="6558741" cy="47994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512" y="1097928"/>
            <a:ext cx="735431" cy="84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3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>
          <a:xfrm>
            <a:off x="539749" y="2172392"/>
            <a:ext cx="6974956" cy="232479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1600" dirty="0" smtClean="0"/>
              <a:t>Базовая версия </a:t>
            </a:r>
            <a:r>
              <a:rPr lang="en-US" sz="1600" dirty="0" smtClean="0"/>
              <a:t>IDE</a:t>
            </a:r>
            <a:r>
              <a:rPr lang="ru-RU" sz="1600" dirty="0" smtClean="0"/>
              <a:t> 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бесплатна, имеет сертификат соответствия требованиям ГОСТ 8.654 «Требования к программному обеспечению средств измерений. Основные положения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 smtClean="0"/>
              <a:t> </a:t>
            </a:r>
            <a:r>
              <a:rPr lang="ru-RU" sz="1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Кросплатформенность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 smtClean="0"/>
              <a:t>Удобный интерфейс, технология </a:t>
            </a:r>
            <a:r>
              <a:rPr lang="ru-RU" sz="1600" dirty="0" err="1" smtClean="0"/>
              <a:t>автопостроения</a:t>
            </a:r>
            <a:r>
              <a:rPr lang="ru-RU" sz="1600" dirty="0" smtClean="0"/>
              <a:t> каналов;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 smtClean="0"/>
              <a:t>Бесплатные </a:t>
            </a:r>
            <a:r>
              <a:rPr lang="ru-RU" sz="1600" dirty="0"/>
              <a:t>библиотеки готовых компонентов и алгоритмов управления гидравлическими и пневматическими </a:t>
            </a:r>
            <a:r>
              <a:rPr lang="ru-RU" sz="1600" dirty="0" smtClean="0"/>
              <a:t>трактами;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/>
              <a:t>Возможность 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постепенного наращивания функционала без потери базовой функциональности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750" y="541337"/>
            <a:ext cx="6700635" cy="1329667"/>
          </a:xfrm>
        </p:spPr>
        <p:txBody>
          <a:bodyPr/>
          <a:lstStyle/>
          <a:p>
            <a:r>
              <a:rPr lang="ru-RU" sz="2800" dirty="0" smtClean="0"/>
              <a:t>Выводы после реализации системы управления </a:t>
            </a:r>
            <a:r>
              <a:rPr lang="ru-RU" sz="2800" dirty="0" err="1" smtClean="0"/>
              <a:t>пробоотбором</a:t>
            </a:r>
            <a:r>
              <a:rPr lang="ru-RU" sz="2800" dirty="0" smtClean="0"/>
              <a:t> в </a:t>
            </a:r>
            <a:r>
              <a:rPr lang="en-US" sz="2800" dirty="0" smtClean="0"/>
              <a:t>SCADA-</a:t>
            </a:r>
            <a:r>
              <a:rPr lang="ru-RU" sz="2800" dirty="0" smtClean="0"/>
              <a:t>системе «</a:t>
            </a:r>
            <a:r>
              <a:rPr lang="en-US" sz="2800" dirty="0" smtClean="0"/>
              <a:t>Trace Mode 6</a:t>
            </a:r>
            <a:r>
              <a:rPr lang="ru-RU" sz="2800" dirty="0" smtClean="0"/>
              <a:t>»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2275" y="1206170"/>
            <a:ext cx="735431" cy="84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2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>
          <a:xfrm>
            <a:off x="539748" y="1149032"/>
            <a:ext cx="4733926" cy="1236510"/>
          </a:xfrm>
        </p:spPr>
        <p:txBody>
          <a:bodyPr/>
          <a:lstStyle/>
          <a:p>
            <a:r>
              <a:rPr lang="ru-RU" dirty="0"/>
              <a:t>Спасибо</a:t>
            </a:r>
          </a:p>
          <a:p>
            <a:r>
              <a:rPr lang="ru-RU" dirty="0"/>
              <a:t>за </a:t>
            </a:r>
            <a:r>
              <a:rPr lang="ru-RU" dirty="0" smtClean="0"/>
              <a:t>внимание!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08.10.2022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Тел.: +7 </a:t>
            </a:r>
            <a:r>
              <a:rPr lang="ru-RU" dirty="0" smtClean="0"/>
              <a:t>(49</a:t>
            </a:r>
            <a:r>
              <a:rPr lang="en-US" dirty="0" smtClean="0"/>
              <a:t>9</a:t>
            </a:r>
            <a:r>
              <a:rPr lang="ru-RU" dirty="0" smtClean="0"/>
              <a:t>) 968 60 60</a:t>
            </a:r>
            <a:r>
              <a:rPr lang="ru-RU" dirty="0"/>
              <a:t>, доб. </a:t>
            </a:r>
            <a:r>
              <a:rPr lang="ru-RU" dirty="0" smtClean="0"/>
              <a:t>4149</a:t>
            </a:r>
            <a:endParaRPr lang="ru-RU" dirty="0"/>
          </a:p>
          <a:p>
            <a:r>
              <a:rPr lang="ru-RU" dirty="0"/>
              <a:t>Моб. тел.: +7 </a:t>
            </a:r>
            <a:r>
              <a:rPr lang="ru-RU" dirty="0" smtClean="0"/>
              <a:t>(982) 309 80 81</a:t>
            </a:r>
            <a:endParaRPr lang="ru-RU" dirty="0"/>
          </a:p>
          <a:p>
            <a:r>
              <a:rPr lang="ru-RU" dirty="0"/>
              <a:t>E-</a:t>
            </a:r>
            <a:r>
              <a:rPr lang="ru-RU" dirty="0" err="1"/>
              <a:t>mail</a:t>
            </a:r>
            <a:r>
              <a:rPr lang="ru-RU" dirty="0"/>
              <a:t>: </a:t>
            </a:r>
            <a:r>
              <a:rPr lang="en-US" dirty="0" err="1" smtClean="0"/>
              <a:t>MaDDeryabina</a:t>
            </a:r>
            <a:r>
              <a:rPr lang="ru-RU" dirty="0" smtClean="0"/>
              <a:t>@</a:t>
            </a:r>
            <a:r>
              <a:rPr lang="en-US" dirty="0" err="1" smtClean="0"/>
              <a:t>sniip</a:t>
            </a:r>
            <a:r>
              <a:rPr lang="ru-RU" dirty="0" smtClean="0"/>
              <a:t>.</a:t>
            </a:r>
            <a:r>
              <a:rPr lang="ru-RU" dirty="0" err="1" smtClean="0"/>
              <a:t>ru</a:t>
            </a:r>
            <a:endParaRPr lang="ru-RU" dirty="0"/>
          </a:p>
          <a:p>
            <a:r>
              <a:rPr lang="ru-RU" dirty="0" err="1" smtClean="0"/>
              <a:t>www</a:t>
            </a:r>
            <a:r>
              <a:rPr lang="ru-RU" dirty="0" smtClean="0"/>
              <a:t>.</a:t>
            </a:r>
            <a:r>
              <a:rPr lang="en-US" dirty="0" err="1" smtClean="0"/>
              <a:t>sniip</a:t>
            </a:r>
            <a:r>
              <a:rPr lang="ru-RU" dirty="0" smtClean="0"/>
              <a:t>.</a:t>
            </a:r>
            <a:r>
              <a:rPr lang="en-US" dirty="0" err="1" smtClean="0"/>
              <a:t>ru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>
          <a:xfrm>
            <a:off x="539749" y="2871482"/>
            <a:ext cx="4733925" cy="1673885"/>
          </a:xfrm>
        </p:spPr>
        <p:txBody>
          <a:bodyPr/>
          <a:lstStyle/>
          <a:p>
            <a:r>
              <a:rPr lang="ru-RU" dirty="0" smtClean="0"/>
              <a:t>Коллектив разработчиков:</a:t>
            </a:r>
          </a:p>
          <a:p>
            <a:endParaRPr lang="ru-RU" dirty="0" smtClean="0"/>
          </a:p>
          <a:p>
            <a:r>
              <a:rPr lang="ru-RU" sz="1400" b="0" dirty="0" smtClean="0"/>
              <a:t>Дерябина Мария Дмитриевна</a:t>
            </a:r>
          </a:p>
          <a:p>
            <a:r>
              <a:rPr lang="ru-RU" sz="1400" b="0" dirty="0" smtClean="0"/>
              <a:t>Гаврилюк Максим Львович</a:t>
            </a:r>
          </a:p>
          <a:p>
            <a:r>
              <a:rPr lang="ru-RU" sz="1400" b="0" dirty="0" smtClean="0"/>
              <a:t>Иванов Андрей Андреевич</a:t>
            </a:r>
          </a:p>
          <a:p>
            <a:r>
              <a:rPr lang="ru-RU" sz="1400" b="0" dirty="0" smtClean="0"/>
              <a:t>Петрова Ирина Владимировна</a:t>
            </a:r>
          </a:p>
          <a:p>
            <a:r>
              <a:rPr lang="ru-RU" sz="1400" b="0" dirty="0" smtClean="0"/>
              <a:t>Королёв Алексей Андреевич</a:t>
            </a:r>
          </a:p>
          <a:p>
            <a:r>
              <a:rPr lang="ru-RU" sz="1400" b="0" dirty="0" err="1" smtClean="0"/>
              <a:t>Плахин</a:t>
            </a:r>
            <a:r>
              <a:rPr lang="ru-RU" sz="1400" b="0" dirty="0" smtClean="0"/>
              <a:t> Николай Евгеньевич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538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750" y="541338"/>
            <a:ext cx="6767137" cy="1161608"/>
          </a:xfrm>
        </p:spPr>
        <p:txBody>
          <a:bodyPr/>
          <a:lstStyle/>
          <a:p>
            <a:r>
              <a:rPr lang="ru-RU" sz="2800" dirty="0" smtClean="0"/>
              <a:t>Вопрос надежности и безопасности современных АЭС</a:t>
            </a:r>
            <a:endParaRPr lang="ru-RU" sz="2800" dirty="0"/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>
          <a:xfrm>
            <a:off x="539750" y="1586691"/>
            <a:ext cx="5920217" cy="600598"/>
          </a:xfrm>
        </p:spPr>
        <p:txBody>
          <a:bodyPr/>
          <a:lstStyle/>
          <a:p>
            <a:r>
              <a:rPr lang="ru-RU" sz="1800" dirty="0" smtClean="0"/>
              <a:t>Ужесточение требований к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радиационному контролю:</a:t>
            </a:r>
            <a:endParaRPr lang="ru-RU" sz="1400" dirty="0"/>
          </a:p>
        </p:txBody>
      </p:sp>
      <p:sp>
        <p:nvSpPr>
          <p:cNvPr id="9" name="Текст 1"/>
          <p:cNvSpPr txBox="1">
            <a:spLocks/>
          </p:cNvSpPr>
          <p:nvPr/>
        </p:nvSpPr>
        <p:spPr>
          <a:xfrm>
            <a:off x="571181" y="3581518"/>
            <a:ext cx="1605957" cy="27709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200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/>
              <a:t>Качественное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400" dirty="0"/>
          </a:p>
        </p:txBody>
      </p:sp>
      <p:sp>
        <p:nvSpPr>
          <p:cNvPr id="10" name="Текст 1"/>
          <p:cNvSpPr txBox="1">
            <a:spLocks/>
          </p:cNvSpPr>
          <p:nvPr/>
        </p:nvSpPr>
        <p:spPr>
          <a:xfrm>
            <a:off x="571181" y="2886325"/>
            <a:ext cx="1721313" cy="27709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200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/>
              <a:t>Количественное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400" dirty="0"/>
          </a:p>
        </p:txBody>
      </p:sp>
      <p:sp>
        <p:nvSpPr>
          <p:cNvPr id="11" name="Стрелка вправо 10"/>
          <p:cNvSpPr/>
          <p:nvPr/>
        </p:nvSpPr>
        <p:spPr>
          <a:xfrm>
            <a:off x="2292494" y="2828010"/>
            <a:ext cx="943782" cy="3575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Текст 1"/>
          <p:cNvSpPr txBox="1">
            <a:spLocks/>
          </p:cNvSpPr>
          <p:nvPr/>
        </p:nvSpPr>
        <p:spPr>
          <a:xfrm>
            <a:off x="3471833" y="2793194"/>
            <a:ext cx="2574753" cy="56339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200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/>
              <a:t>Увеличение </a:t>
            </a:r>
          </a:p>
          <a:p>
            <a:r>
              <a:rPr lang="ru-RU" sz="1400" dirty="0" smtClean="0"/>
              <a:t>каналов контроля АСРК</a:t>
            </a:r>
            <a:endParaRPr lang="ru-RU" sz="1400" dirty="0"/>
          </a:p>
        </p:txBody>
      </p:sp>
      <p:sp>
        <p:nvSpPr>
          <p:cNvPr id="14" name="Стрелка вправо 13"/>
          <p:cNvSpPr/>
          <p:nvPr/>
        </p:nvSpPr>
        <p:spPr>
          <a:xfrm>
            <a:off x="2292494" y="3541273"/>
            <a:ext cx="943782" cy="3575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Текст 1"/>
          <p:cNvSpPr txBox="1">
            <a:spLocks/>
          </p:cNvSpPr>
          <p:nvPr/>
        </p:nvSpPr>
        <p:spPr>
          <a:xfrm>
            <a:off x="3469672" y="3364122"/>
            <a:ext cx="2574753" cy="98897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200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/>
              <a:t>Повышение требований к метрологическим характеристикам ТС АСРК</a:t>
            </a:r>
            <a:endParaRPr lang="ru-RU" sz="1400" dirty="0"/>
          </a:p>
        </p:txBody>
      </p:sp>
      <p:sp>
        <p:nvSpPr>
          <p:cNvPr id="17" name="Правая фигурная скобка 16"/>
          <p:cNvSpPr/>
          <p:nvPr/>
        </p:nvSpPr>
        <p:spPr>
          <a:xfrm>
            <a:off x="5517952" y="2609171"/>
            <a:ext cx="781396" cy="1803862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Текст 1"/>
          <p:cNvSpPr txBox="1">
            <a:spLocks/>
          </p:cNvSpPr>
          <p:nvPr/>
        </p:nvSpPr>
        <p:spPr>
          <a:xfrm>
            <a:off x="6532744" y="2759389"/>
            <a:ext cx="1757413" cy="152701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200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/>
              <a:t>Возрастающий объём и значимость параметров, контролируемых при помощи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спектрометров</a:t>
            </a:r>
            <a:r>
              <a:rPr lang="ru-RU" sz="1400" dirty="0" smtClean="0"/>
              <a:t> из состава АСРК</a:t>
            </a:r>
            <a:endParaRPr lang="ru-RU" sz="1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" t="4404" r="2331" b="39410"/>
          <a:stretch/>
        </p:blipFill>
        <p:spPr>
          <a:xfrm>
            <a:off x="438132" y="4533423"/>
            <a:ext cx="5079820" cy="205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14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>
          <a:xfrm>
            <a:off x="539749" y="1981199"/>
            <a:ext cx="4514389" cy="180663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обеспечение оптимальных и безопасных технологических режимов работы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АЭС: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1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1400" dirty="0" smtClean="0"/>
              <a:t>контроль УА </a:t>
            </a:r>
            <a:r>
              <a:rPr lang="ru-RU" sz="1400" dirty="0"/>
              <a:t>радиоизотопов </a:t>
            </a:r>
            <a:r>
              <a:rPr lang="en-US" sz="1400" dirty="0"/>
              <a:t>I</a:t>
            </a:r>
            <a:r>
              <a:rPr lang="ru-RU" sz="1400" baseline="30000" dirty="0"/>
              <a:t>131</a:t>
            </a:r>
            <a:r>
              <a:rPr lang="ru-RU" sz="1400" dirty="0"/>
              <a:t>-</a:t>
            </a:r>
            <a:r>
              <a:rPr lang="en-US" sz="1400" dirty="0"/>
              <a:t>I</a:t>
            </a:r>
            <a:r>
              <a:rPr lang="ru-RU" sz="1400" baseline="30000" dirty="0" smtClean="0"/>
              <a:t>135 </a:t>
            </a:r>
            <a:r>
              <a:rPr lang="ru-RU" sz="1400" dirty="0" smtClean="0"/>
              <a:t>в теплоносителе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400" dirty="0"/>
              <a:t>контроль </a:t>
            </a:r>
            <a:r>
              <a:rPr lang="ru-RU" sz="1400" dirty="0" smtClean="0"/>
              <a:t>содержания примесей в теплоносителе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400" dirty="0" smtClean="0"/>
              <a:t>контроль ОА </a:t>
            </a:r>
            <a:r>
              <a:rPr lang="en-US" sz="1400" dirty="0" smtClean="0"/>
              <a:t>Na</a:t>
            </a:r>
            <a:r>
              <a:rPr lang="en-US" sz="1400" baseline="30000" dirty="0" smtClean="0"/>
              <a:t>24 </a:t>
            </a:r>
            <a:r>
              <a:rPr lang="ru-RU" sz="1400" dirty="0" smtClean="0"/>
              <a:t>в жидких средах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400" dirty="0"/>
              <a:t>контроль ОА </a:t>
            </a:r>
            <a:r>
              <a:rPr lang="en-US" sz="1400" dirty="0" smtClean="0"/>
              <a:t>N</a:t>
            </a:r>
            <a:r>
              <a:rPr lang="ru-RU" sz="1400" baseline="30000" dirty="0" smtClean="0"/>
              <a:t>16</a:t>
            </a:r>
            <a:r>
              <a:rPr lang="en-US" sz="1400" baseline="30000" dirty="0" smtClean="0"/>
              <a:t> </a:t>
            </a:r>
            <a:r>
              <a:rPr lang="ru-RU" sz="1400" dirty="0" smtClean="0"/>
              <a:t>в остром паре</a:t>
            </a:r>
            <a:endParaRPr lang="ru-RU" sz="14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750" y="541338"/>
            <a:ext cx="5985741" cy="871826"/>
          </a:xfrm>
        </p:spPr>
        <p:txBody>
          <a:bodyPr/>
          <a:lstStyle/>
          <a:p>
            <a:r>
              <a:rPr lang="ru-RU" sz="2800" dirty="0" smtClean="0"/>
              <a:t>Задачи спектрометрических каналов контроля АСРК АЭС</a:t>
            </a:r>
            <a:endParaRPr lang="ru-RU" sz="2800" dirty="0"/>
          </a:p>
        </p:txBody>
      </p:sp>
      <p:sp>
        <p:nvSpPr>
          <p:cNvPr id="20" name="Текст 6"/>
          <p:cNvSpPr>
            <a:spLocks noGrp="1"/>
          </p:cNvSpPr>
          <p:nvPr>
            <p:ph type="body" sz="quarter" idx="15"/>
          </p:nvPr>
        </p:nvSpPr>
        <p:spPr>
          <a:xfrm>
            <a:off x="539748" y="4355866"/>
            <a:ext cx="4514389" cy="1953494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мониторинг воздействия АЭС на окружающую среду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1400" dirty="0" smtClean="0"/>
              <a:t>контроль ОА ИРГ в выбросах АЭС через </a:t>
            </a:r>
            <a:r>
              <a:rPr lang="ru-RU" sz="1400" dirty="0" err="1" smtClean="0"/>
              <a:t>венттрубу</a:t>
            </a:r>
            <a:endParaRPr lang="ru-RU" sz="1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1400" dirty="0" smtClean="0"/>
              <a:t>контроль ОА изотопов </a:t>
            </a:r>
            <a:r>
              <a:rPr lang="en-US" sz="1400" dirty="0" smtClean="0"/>
              <a:t>I</a:t>
            </a:r>
            <a:r>
              <a:rPr lang="en-US" sz="1400" baseline="30000" dirty="0" smtClean="0"/>
              <a:t>131</a:t>
            </a:r>
            <a:r>
              <a:rPr lang="en-US" sz="1400" dirty="0" smtClean="0"/>
              <a:t>, Cs</a:t>
            </a:r>
            <a:r>
              <a:rPr lang="en-US" sz="1400" baseline="30000" dirty="0" smtClean="0"/>
              <a:t>134</a:t>
            </a:r>
            <a:r>
              <a:rPr lang="en-US" sz="1400" dirty="0"/>
              <a:t>, </a:t>
            </a:r>
            <a:r>
              <a:rPr lang="en-US" sz="1400" dirty="0" smtClean="0"/>
              <a:t>Cs</a:t>
            </a:r>
            <a:r>
              <a:rPr lang="en-US" sz="1400" baseline="30000" dirty="0" smtClean="0"/>
              <a:t>13</a:t>
            </a:r>
            <a:r>
              <a:rPr lang="ru-RU" sz="1400" baseline="30000" dirty="0" smtClean="0"/>
              <a:t>7</a:t>
            </a:r>
            <a:r>
              <a:rPr lang="en-US" sz="1400" dirty="0" smtClean="0"/>
              <a:t>, Co</a:t>
            </a:r>
            <a:r>
              <a:rPr lang="en-US" sz="1400" baseline="30000" dirty="0" smtClean="0"/>
              <a:t>60</a:t>
            </a:r>
            <a:r>
              <a:rPr lang="ru-RU" sz="1400" dirty="0" smtClean="0"/>
              <a:t>и др. в аэрозольной форме в выбросах через </a:t>
            </a:r>
            <a:r>
              <a:rPr lang="ru-RU" sz="1400" dirty="0" err="1" smtClean="0"/>
              <a:t>венттрубу</a:t>
            </a:r>
            <a:endParaRPr lang="ru-RU" sz="1400" baseline="300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1400" dirty="0" smtClean="0"/>
              <a:t>контроль ОА радиоизотопов в сбросах АЭС в водные объекты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855" y="1413164"/>
            <a:ext cx="2890984" cy="25646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828" y="4252404"/>
            <a:ext cx="2824011" cy="18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6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>
          <a:xfrm>
            <a:off x="539749" y="1981199"/>
            <a:ext cx="3903663" cy="26323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Технологические спектрометры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0131" y="524735"/>
            <a:ext cx="6825326" cy="954954"/>
          </a:xfrm>
        </p:spPr>
        <p:txBody>
          <a:bodyPr/>
          <a:lstStyle/>
          <a:p>
            <a:r>
              <a:rPr lang="ru-RU" sz="2800" dirty="0" smtClean="0"/>
              <a:t>Разрабатываемая </a:t>
            </a:r>
            <a:r>
              <a:rPr lang="ru-RU" sz="2800" dirty="0"/>
              <a:t>в АО «СНИИП»</a:t>
            </a:r>
            <a:br>
              <a:rPr lang="ru-RU" sz="2800" dirty="0"/>
            </a:br>
            <a:r>
              <a:rPr lang="ru-RU" sz="2800" dirty="0" smtClean="0"/>
              <a:t>спектрометрическая аппаратура</a:t>
            </a:r>
            <a:endParaRPr lang="ru-RU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589830" y="5785658"/>
            <a:ext cx="1367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СЕГ-01Р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16005" y="5785658"/>
            <a:ext cx="1348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СГГ-02Р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Рисунок 13"/>
          <p:cNvPicPr/>
          <p:nvPr/>
        </p:nvPicPr>
        <p:blipFill rotWithShape="1">
          <a:blip r:embed="rId2"/>
          <a:srcRect r="49690"/>
          <a:stretch/>
        </p:blipFill>
        <p:spPr>
          <a:xfrm>
            <a:off x="581241" y="2353806"/>
            <a:ext cx="1442863" cy="31943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763" y="2478095"/>
            <a:ext cx="1553309" cy="31943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346" y="2478095"/>
            <a:ext cx="2186064" cy="26850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286" y="2849700"/>
            <a:ext cx="1733608" cy="220251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335346" y="5196355"/>
            <a:ext cx="21964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Блок измерения</a:t>
            </a:r>
            <a:br>
              <a:rPr lang="ru-RU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малой активности</a:t>
            </a:r>
            <a:endParaRPr lang="ru-RU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13180" y="5196355"/>
            <a:ext cx="21964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Блок большой</a:t>
            </a:r>
            <a:br>
              <a:rPr lang="ru-RU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малой активности</a:t>
            </a:r>
            <a:endParaRPr lang="ru-RU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Текст 1"/>
          <p:cNvSpPr>
            <a:spLocks noGrp="1"/>
          </p:cNvSpPr>
          <p:nvPr>
            <p:ph type="body" sz="quarter" idx="15"/>
          </p:nvPr>
        </p:nvSpPr>
        <p:spPr>
          <a:xfrm>
            <a:off x="4941446" y="1972720"/>
            <a:ext cx="3470304" cy="508734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Блоки измерительные из состава спектрометров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52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>
          <a:xfrm>
            <a:off x="4031094" y="1981198"/>
            <a:ext cx="4398011" cy="3829397"/>
          </a:xfrm>
        </p:spPr>
        <p:txBody>
          <a:bodyPr/>
          <a:lstStyle/>
          <a:p>
            <a:pPr marL="0" indent="0">
              <a:buNone/>
            </a:pPr>
            <a:r>
              <a:rPr lang="ru-RU" sz="1400" dirty="0" smtClean="0"/>
              <a:t>1</a:t>
            </a:r>
            <a:r>
              <a:rPr lang="ru-RU" sz="1400" dirty="0"/>
              <a:t>. Использование «интеллектуальных» БД</a:t>
            </a:r>
          </a:p>
          <a:p>
            <a:pPr marL="0" indent="0">
              <a:buNone/>
            </a:pPr>
            <a:r>
              <a:rPr lang="ru-RU" sz="1400" dirty="0"/>
              <a:t>в составе </a:t>
            </a:r>
            <a:r>
              <a:rPr lang="ru-RU" sz="1400" dirty="0" smtClean="0"/>
              <a:t>разрабатываемых технологических спектрометров (СЕГ-01Р,</a:t>
            </a:r>
            <a:r>
              <a:rPr lang="en-US" sz="1400" dirty="0" smtClean="0"/>
              <a:t> </a:t>
            </a:r>
            <a:r>
              <a:rPr lang="ru-RU" sz="1400" dirty="0" smtClean="0"/>
              <a:t>СГГ-02Р).</a:t>
            </a:r>
          </a:p>
          <a:p>
            <a:pPr marL="0" indent="0">
              <a:buNone/>
            </a:pPr>
            <a:endParaRPr lang="ru-RU" sz="1400" dirty="0" smtClean="0"/>
          </a:p>
          <a:p>
            <a:pPr marL="0" indent="0">
              <a:buNone/>
            </a:pPr>
            <a:endParaRPr lang="ru-RU" sz="1400" dirty="0" smtClean="0"/>
          </a:p>
          <a:p>
            <a:pPr marL="0" indent="0">
              <a:buNone/>
            </a:pPr>
            <a:endParaRPr lang="ru-RU" sz="1400" dirty="0" smtClean="0"/>
          </a:p>
          <a:p>
            <a:pPr>
              <a:buFont typeface="Wingdings" panose="05000000000000000000" pitchFamily="2" charset="2"/>
              <a:buChar char="ü"/>
            </a:pPr>
            <a:endParaRPr lang="en-US" sz="1400" dirty="0" smtClean="0"/>
          </a:p>
          <a:p>
            <a:pPr marL="0" indent="0">
              <a:buNone/>
            </a:pPr>
            <a:r>
              <a:rPr lang="ru-RU" sz="1400" dirty="0" smtClean="0"/>
              <a:t>2. Применение </a:t>
            </a:r>
            <a:r>
              <a:rPr lang="ru-RU" sz="1400" dirty="0"/>
              <a:t>программного пакета «Компас» (АСКОН) при конструировании и разработке различных типов </a:t>
            </a:r>
            <a:r>
              <a:rPr lang="ru-RU" sz="1400" dirty="0" smtClean="0"/>
              <a:t>схем </a:t>
            </a:r>
            <a:r>
              <a:rPr lang="ru-RU" sz="1400" dirty="0"/>
              <a:t>(СЕГ-01Р,</a:t>
            </a:r>
            <a:r>
              <a:rPr lang="en-US" sz="1400" dirty="0"/>
              <a:t> </a:t>
            </a:r>
            <a:r>
              <a:rPr lang="ru-RU" sz="1400" dirty="0"/>
              <a:t>СГГ-02Р</a:t>
            </a:r>
            <a:r>
              <a:rPr lang="ru-RU" sz="1400" dirty="0" smtClean="0"/>
              <a:t>).</a:t>
            </a:r>
          </a:p>
          <a:p>
            <a:pPr marL="0" indent="0">
              <a:buNone/>
            </a:pPr>
            <a:endParaRPr lang="ru-RU" sz="1400" dirty="0" smtClean="0"/>
          </a:p>
          <a:p>
            <a:pPr marL="0" indent="0">
              <a:buNone/>
            </a:pPr>
            <a:endParaRPr lang="ru-RU" sz="1400" dirty="0"/>
          </a:p>
          <a:p>
            <a:pPr>
              <a:buFont typeface="Wingdings" panose="05000000000000000000" pitchFamily="2" charset="2"/>
              <a:buChar char="ü"/>
            </a:pPr>
            <a:endParaRPr lang="ru-RU" sz="1400" dirty="0" smtClean="0"/>
          </a:p>
          <a:p>
            <a:pPr>
              <a:buFont typeface="Wingdings" panose="05000000000000000000" pitchFamily="2" charset="2"/>
              <a:buChar char="ü"/>
            </a:pPr>
            <a:endParaRPr lang="en-US" sz="1400" dirty="0" smtClean="0"/>
          </a:p>
          <a:p>
            <a:pPr marL="0" indent="0">
              <a:buNone/>
            </a:pPr>
            <a:r>
              <a:rPr lang="ru-RU" sz="1400" dirty="0" smtClean="0"/>
              <a:t>3. </a:t>
            </a:r>
            <a:r>
              <a:rPr lang="ru-RU" sz="1400" dirty="0"/>
              <a:t>Применение SCADA-системы «</a:t>
            </a:r>
            <a:r>
              <a:rPr lang="ru-RU" sz="1400" dirty="0" err="1"/>
              <a:t>Trace</a:t>
            </a:r>
            <a:r>
              <a:rPr lang="ru-RU" sz="1400" dirty="0"/>
              <a:t> </a:t>
            </a:r>
            <a:r>
              <a:rPr lang="ru-RU" sz="1400" dirty="0" err="1"/>
              <a:t>mode</a:t>
            </a:r>
            <a:r>
              <a:rPr lang="ru-RU" sz="1400" dirty="0"/>
              <a:t> 6» при создании системы управления </a:t>
            </a:r>
            <a:r>
              <a:rPr lang="ru-RU" sz="1400" dirty="0" err="1"/>
              <a:t>пробоотбором</a:t>
            </a:r>
            <a:r>
              <a:rPr lang="ru-RU" sz="1400" dirty="0"/>
              <a:t> СЕГ-01Р и СГГ-02Р.</a:t>
            </a:r>
            <a:endParaRPr lang="en-US" sz="1400" dirty="0"/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750" y="541337"/>
            <a:ext cx="5567363" cy="938327"/>
          </a:xfrm>
        </p:spPr>
        <p:txBody>
          <a:bodyPr/>
          <a:lstStyle/>
          <a:p>
            <a:r>
              <a:rPr lang="ru-RU" sz="2800" dirty="0" smtClean="0"/>
              <a:t>Обзор инновационных технических решений</a:t>
            </a:r>
            <a:endParaRPr lang="ru-RU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34" y="3219347"/>
            <a:ext cx="1113714" cy="11137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348" y="3647334"/>
            <a:ext cx="1014640" cy="10146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789" y="5810595"/>
            <a:ext cx="735431" cy="8466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881" y="5089961"/>
            <a:ext cx="1887233" cy="13810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34" y="1676614"/>
            <a:ext cx="1329133" cy="12138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8626" y="1907651"/>
            <a:ext cx="1014805" cy="93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2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539749" y="1823545"/>
            <a:ext cx="5977429" cy="2216439"/>
          </a:xfrm>
        </p:spPr>
        <p:txBody>
          <a:bodyPr/>
          <a:lstStyle/>
          <a:p>
            <a:r>
              <a:rPr lang="ru-RU" sz="2800" dirty="0"/>
              <a:t>1</a:t>
            </a:r>
            <a:r>
              <a:rPr lang="ru-RU" sz="2800" dirty="0" smtClean="0"/>
              <a:t>.</a:t>
            </a:r>
            <a:r>
              <a:rPr lang="ru-RU" sz="2800" dirty="0"/>
              <a:t> Использование «интеллектуальных» </a:t>
            </a:r>
            <a:r>
              <a:rPr lang="ru-RU" sz="2800" dirty="0" smtClean="0"/>
              <a:t>БД в </a:t>
            </a:r>
            <a:r>
              <a:rPr lang="ru-RU" sz="2800" dirty="0"/>
              <a:t>составе разрабатываемых технологических </a:t>
            </a:r>
            <a:r>
              <a:rPr lang="ru-RU" sz="2800" dirty="0" smtClean="0"/>
              <a:t>спектрометров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СЕГ-01Р и СГГ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-02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187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>
          <a:xfrm>
            <a:off x="4541985" y="2229674"/>
            <a:ext cx="3914224" cy="1926690"/>
          </a:xfr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СЕГ-01Р</a:t>
            </a:r>
            <a:r>
              <a:rPr lang="ru-RU" sz="1400" dirty="0" smtClean="0"/>
              <a:t> предназначен для непрерывного </a:t>
            </a:r>
            <a:r>
              <a:rPr lang="ru-RU" sz="1400" dirty="0"/>
              <a:t>автоматизированного измерения объёмной активности реперных радионуклидов </a:t>
            </a:r>
            <a:r>
              <a:rPr lang="ru-RU" sz="1400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131</a:t>
            </a:r>
            <a:r>
              <a:rPr lang="en-US" sz="1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sz="1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1400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135</a:t>
            </a:r>
            <a:r>
              <a:rPr lang="en-US" sz="1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sz="1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400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</a:t>
            </a:r>
            <a:r>
              <a:rPr lang="en-US" sz="1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ru-RU" sz="1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400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</a:t>
            </a:r>
            <a:r>
              <a:rPr lang="ru-RU" sz="1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и др. в теплоносителе первого контура </a:t>
            </a:r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реактора</a:t>
            </a:r>
          </a:p>
          <a:p>
            <a:pPr lvl="0">
              <a:spcBef>
                <a:spcPct val="0"/>
              </a:spcBef>
            </a:pPr>
            <a:endParaRPr lang="ru-RU" sz="1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spcBef>
                <a:spcPct val="0"/>
              </a:spcBef>
            </a:pPr>
            <a:endParaRPr lang="ru-RU" sz="1400" dirty="0"/>
          </a:p>
          <a:p>
            <a:pPr>
              <a:spcBef>
                <a:spcPct val="0"/>
              </a:spcBef>
            </a:pPr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СГГ-02Р</a:t>
            </a:r>
            <a:r>
              <a:rPr lang="ru-RU" sz="1400" dirty="0" smtClean="0"/>
              <a:t> </a:t>
            </a:r>
            <a:r>
              <a:rPr lang="ru-RU" sz="1400" dirty="0"/>
              <a:t>предназначен для непрерывного автоматизированного измерения инертных радиоактивных газов </a:t>
            </a:r>
            <a:r>
              <a:rPr lang="ru-RU" sz="1400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</a:t>
            </a:r>
            <a:r>
              <a:rPr lang="ru-RU" sz="1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Kr, </a:t>
            </a:r>
            <a:r>
              <a:rPr lang="ru-RU" sz="1400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87</a:t>
            </a:r>
            <a:r>
              <a:rPr lang="ru-RU" sz="1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Kr, </a:t>
            </a:r>
            <a:r>
              <a:rPr lang="ru-RU" sz="1400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88</a:t>
            </a:r>
            <a:r>
              <a:rPr lang="ru-RU" sz="1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Kr, </a:t>
            </a:r>
            <a:r>
              <a:rPr lang="ru-RU" sz="1400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133</a:t>
            </a:r>
            <a:r>
              <a:rPr lang="ru-RU" sz="1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Xe и др. в </a:t>
            </a:r>
            <a:r>
              <a:rPr lang="ru-RU" sz="1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венттрубе</a:t>
            </a:r>
            <a:r>
              <a:rPr lang="ru-RU" sz="1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АЭС</a:t>
            </a:r>
            <a:endParaRPr lang="en-US" sz="1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56376" y="491461"/>
            <a:ext cx="6384752" cy="921702"/>
          </a:xfrm>
        </p:spPr>
        <p:txBody>
          <a:bodyPr/>
          <a:lstStyle/>
          <a:p>
            <a:r>
              <a:rPr lang="ru-RU" sz="2800" dirty="0"/>
              <a:t>Технологические </a:t>
            </a:r>
            <a:r>
              <a:rPr lang="ru-RU" sz="2800" dirty="0" smtClean="0"/>
              <a:t>спектрометры</a:t>
            </a:r>
            <a:br>
              <a:rPr lang="ru-RU" sz="2800" dirty="0" smtClean="0"/>
            </a:br>
            <a:r>
              <a:rPr lang="ru-RU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СЕГ-01Р</a:t>
            </a:r>
            <a:r>
              <a:rPr lang="ru-RU" sz="2800" dirty="0"/>
              <a:t> и </a:t>
            </a:r>
            <a:r>
              <a:rPr lang="ru-RU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СГГ-02Р</a:t>
            </a:r>
            <a:endParaRPr lang="ru-RU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2"/>
          <a:stretch>
            <a:fillRect/>
          </a:stretch>
        </p:blipFill>
        <p:spPr>
          <a:xfrm>
            <a:off x="681574" y="1663122"/>
            <a:ext cx="3398520" cy="378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>
          <a:xfrm>
            <a:off x="3207053" y="1824702"/>
            <a:ext cx="5047485" cy="155857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1400" dirty="0" smtClean="0"/>
              <a:t>Двухканальный измерительный тракт на основе перспективных </a:t>
            </a:r>
            <a:r>
              <a:rPr lang="ru-RU" sz="1400" dirty="0"/>
              <a:t>неорганических сцинтилляционных кристаллов </a:t>
            </a:r>
            <a:r>
              <a:rPr lang="en-US" sz="1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SrI</a:t>
            </a:r>
            <a:r>
              <a:rPr lang="ru-RU" sz="1400" baseline="-25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</a:t>
            </a:r>
            <a:r>
              <a:rPr lang="ru-RU" sz="1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ru-RU" sz="1400" dirty="0" smtClean="0"/>
              <a:t>и </a:t>
            </a:r>
            <a:r>
              <a:rPr lang="en-US" sz="1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LaBr</a:t>
            </a:r>
            <a:r>
              <a:rPr lang="ru-RU" sz="1400" baseline="-25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</a:t>
            </a:r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ru-RU" sz="1400" dirty="0" smtClean="0"/>
              <a:t>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400" dirty="0" smtClean="0"/>
              <a:t>Применение встроенного мультиканального анализатора;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400" dirty="0" smtClean="0"/>
              <a:t>Применение комбинированного интерфейса </a:t>
            </a:r>
            <a:r>
              <a:rPr lang="en-US" sz="1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PoE</a:t>
            </a:r>
            <a:r>
              <a:rPr lang="en-US" sz="1400" dirty="0" smtClean="0"/>
              <a:t> (Po</a:t>
            </a:r>
            <a:r>
              <a:rPr lang="en-US" sz="1400" dirty="0"/>
              <a:t>w</a:t>
            </a:r>
            <a:r>
              <a:rPr lang="en-US" sz="1400" dirty="0" smtClean="0"/>
              <a:t>er over Ethernet)</a:t>
            </a:r>
            <a:endParaRPr lang="ru-RU" sz="14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750" y="541338"/>
            <a:ext cx="5567363" cy="871826"/>
          </a:xfrm>
        </p:spPr>
        <p:txBody>
          <a:bodyPr/>
          <a:lstStyle/>
          <a:p>
            <a:r>
              <a:rPr lang="ru-RU" sz="2800" dirty="0" smtClean="0"/>
              <a:t>Инновационные технические решения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>
          <a:xfrm>
            <a:off x="762837" y="5945974"/>
            <a:ext cx="2153574" cy="155781"/>
          </a:xfrm>
        </p:spPr>
        <p:txBody>
          <a:bodyPr/>
          <a:lstStyle/>
          <a:p>
            <a:r>
              <a:rPr lang="ru-RU" sz="1600" dirty="0" smtClean="0"/>
              <a:t>Измерительный тракт</a:t>
            </a:r>
            <a:endParaRPr lang="ru-RU" sz="1600" dirty="0"/>
          </a:p>
        </p:txBody>
      </p:sp>
      <p:pic>
        <p:nvPicPr>
          <p:cNvPr id="9" name="Рисунок 8"/>
          <p:cNvPicPr/>
          <p:nvPr/>
        </p:nvPicPr>
        <p:blipFill rotWithShape="1">
          <a:blip r:embed="rId2"/>
          <a:srcRect l="12776" r="6385"/>
          <a:stretch/>
        </p:blipFill>
        <p:spPr bwMode="auto">
          <a:xfrm>
            <a:off x="342178" y="1654447"/>
            <a:ext cx="2673985" cy="41281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823" y="3534176"/>
            <a:ext cx="3067628" cy="210401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Текст 4"/>
          <p:cNvSpPr>
            <a:spLocks noGrp="1"/>
          </p:cNvSpPr>
          <p:nvPr>
            <p:ph type="body" sz="quarter" idx="14"/>
          </p:nvPr>
        </p:nvSpPr>
        <p:spPr>
          <a:xfrm>
            <a:off x="4225823" y="5945973"/>
            <a:ext cx="2939748" cy="155782"/>
          </a:xfrm>
        </p:spPr>
        <p:txBody>
          <a:bodyPr/>
          <a:lstStyle/>
          <a:p>
            <a:r>
              <a:rPr lang="ru-RU" sz="1600" dirty="0" smtClean="0"/>
              <a:t>МКА «интеллектуального» БД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16487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539749" y="1823545"/>
            <a:ext cx="5977429" cy="1426731"/>
          </a:xfrm>
        </p:spPr>
        <p:txBody>
          <a:bodyPr/>
          <a:lstStyle/>
          <a:p>
            <a:r>
              <a:rPr lang="ru-RU" sz="2800" dirty="0" smtClean="0"/>
              <a:t>2. Использование </a:t>
            </a:r>
            <a:r>
              <a:rPr lang="ru-RU" sz="2800" dirty="0"/>
              <a:t>программного пакета «Компас» (АСКОН) </a:t>
            </a:r>
            <a:br>
              <a:rPr lang="ru-RU" sz="2800" dirty="0"/>
            </a:br>
            <a:r>
              <a:rPr lang="ru-RU" sz="2800" dirty="0" smtClean="0"/>
              <a:t>при </a:t>
            </a:r>
            <a:r>
              <a:rPr lang="ru-RU" sz="2800" dirty="0"/>
              <a:t>разработке СЕГ-01 и СГГ-02Р</a:t>
            </a:r>
          </a:p>
        </p:txBody>
      </p:sp>
    </p:spTree>
    <p:extLst>
      <p:ext uri="{BB962C8B-B14F-4D97-AF65-F5344CB8AC3E}">
        <p14:creationId xmlns:p14="http://schemas.microsoft.com/office/powerpoint/2010/main" val="361660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0" id="{6DEC93EF-9E65-AE4D-AF29-577CCE25C2BA}" vid="{2EC9C681-5FC3-6646-9972-1309E8B19FA2}"/>
    </a:ext>
  </a:extLst>
</a:theme>
</file>

<file path=ppt/theme/theme2.xml><?xml version="1.0" encoding="utf-8"?>
<a:theme xmlns:a="http://schemas.openxmlformats.org/drawingml/2006/main" name="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0" id="{6DEC93EF-9E65-AE4D-AF29-577CCE25C2BA}" vid="{627D1A01-8A3C-5540-9D44-6F26F42DC8A3}"/>
    </a:ext>
  </a:extLst>
</a:theme>
</file>

<file path=ppt/theme/theme3.xml><?xml version="1.0" encoding="utf-8"?>
<a:theme xmlns:a="http://schemas.openxmlformats.org/drawingml/2006/main" name="Текст картинка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кст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Диаграмма">
  <a:themeElements>
    <a:clrScheme name="тема для слайдов с диаграммами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293D6D"/>
      </a:accent1>
      <a:accent2>
        <a:srgbClr val="456EA9"/>
      </a:accent2>
      <a:accent3>
        <a:srgbClr val="68B0E0"/>
      </a:accent3>
      <a:accent4>
        <a:srgbClr val="ACC44D"/>
      </a:accent4>
      <a:accent5>
        <a:srgbClr val="4C9D8D"/>
      </a:accent5>
      <a:accent6>
        <a:srgbClr val="7F7F7F"/>
      </a:accent6>
      <a:hlink>
        <a:srgbClr val="414042"/>
      </a:hlink>
      <a:folHlink>
        <a:srgbClr val="41404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кст диаграмма">
  <a:themeElements>
    <a:clrScheme name="тема для слайдов текст-диаграмма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EBA444"/>
      </a:accent1>
      <a:accent2>
        <a:srgbClr val="F06942"/>
      </a:accent2>
      <a:accent3>
        <a:srgbClr val="AD5483"/>
      </a:accent3>
      <a:accent4>
        <a:srgbClr val="456EA9"/>
      </a:accent4>
      <a:accent5>
        <a:srgbClr val="68B0E0"/>
      </a:accent5>
      <a:accent6>
        <a:srgbClr val="259789"/>
      </a:accent6>
      <a:hlink>
        <a:srgbClr val="414042"/>
      </a:hlink>
      <a:folHlink>
        <a:srgbClr val="41404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0" id="{6DEC93EF-9E65-AE4D-AF29-577CCE25C2BA}" vid="{39E5E070-8CD9-6841-96EA-CE863DBDA369}"/>
    </a:ext>
  </a:extLst>
</a:theme>
</file>

<file path=ppt/theme/theme7.xml><?xml version="1.0" encoding="utf-8"?>
<a:theme xmlns:a="http://schemas.openxmlformats.org/drawingml/2006/main" name="Заключительный слайд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AB3C71C1D58544A8EAFCD209AEE8CEE" ma:contentTypeVersion="0" ma:contentTypeDescription="Создание документа." ma:contentTypeScope="" ma:versionID="9d66495d67593312f6436318a7e4260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2f955febea7e716b4e91cddba17110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770CDBD-5D5E-454C-8AAB-5A538B3240A7}">
  <ds:schemaRefs>
    <ds:schemaRef ds:uri="http://purl.org/dc/terms/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F2397593-A5A6-4CE3-85A0-A7312B8BE0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CED2945-42DA-4374-A250-A4F537B8978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Presentation_4x3_white_template</Template>
  <TotalTime>2617</TotalTime>
  <Words>545</Words>
  <Application>Microsoft Office PowerPoint</Application>
  <PresentationFormat>Экран (4:3)</PresentationFormat>
  <Paragraphs>88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16</vt:i4>
      </vt:variant>
    </vt:vector>
  </HeadingPairs>
  <TitlesOfParts>
    <vt:vector size="27" baseType="lpstr">
      <vt:lpstr>Arial</vt:lpstr>
      <vt:lpstr>Calibri</vt:lpstr>
      <vt:lpstr>Rosatom Light</vt:lpstr>
      <vt:lpstr>Wingdings</vt:lpstr>
      <vt:lpstr>Титульный слайд</vt:lpstr>
      <vt:lpstr>Перебивочный слайд</vt:lpstr>
      <vt:lpstr>Текст картинка</vt:lpstr>
      <vt:lpstr>Текст</vt:lpstr>
      <vt:lpstr>Диаграмма</vt:lpstr>
      <vt:lpstr>Текст диаграмма</vt:lpstr>
      <vt:lpstr>Заключительный слайд</vt:lpstr>
      <vt:lpstr>Особенности разработки технологических спектрометров для измерения объёмной активности ИРГ и жидкостей с применением сцинтилляционных детекторов</vt:lpstr>
      <vt:lpstr>Вопрос надежности и безопасности современных АЭС</vt:lpstr>
      <vt:lpstr>Задачи спектрометрических каналов контроля АСРК АЭС</vt:lpstr>
      <vt:lpstr>Разрабатываемая в АО «СНИИП» спектрометрическая аппаратура</vt:lpstr>
      <vt:lpstr>Обзор инновационных технических решений</vt:lpstr>
      <vt:lpstr>Презентация PowerPoint</vt:lpstr>
      <vt:lpstr>Технологические спектрометры СЕГ-01Р и СГГ-02Р</vt:lpstr>
      <vt:lpstr>Инновационные технические решения</vt:lpstr>
      <vt:lpstr>Презентация PowerPoint</vt:lpstr>
      <vt:lpstr>Презентация PowerPoint</vt:lpstr>
      <vt:lpstr>Выводы после реализации пилотного проекта в САПР «Компас – электрик»</vt:lpstr>
      <vt:lpstr>Презентация PowerPoint</vt:lpstr>
      <vt:lpstr>Структурная схема технологических спектрометров</vt:lpstr>
      <vt:lpstr>Пример реализации ПО системы управления пробоотбором СГГ-02Р</vt:lpstr>
      <vt:lpstr>Выводы после реализации системы управления пробоотбором в SCADA-системе «Trace Mode 6»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Хомякова</dc:creator>
  <cp:lastModifiedBy>Дерябина Мария Дмитриевна</cp:lastModifiedBy>
  <cp:revision>127</cp:revision>
  <dcterms:created xsi:type="dcterms:W3CDTF">2019-09-24T12:47:23Z</dcterms:created>
  <dcterms:modified xsi:type="dcterms:W3CDTF">2022-01-23T15:40:02Z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0x0101008AB3C71C1D58544A8EAFCD209AEE8CEE</vt:lpwstr>
  </property>
</Properties>
</file>